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32" r:id="rId3"/>
    <p:sldId id="333" r:id="rId4"/>
    <p:sldId id="306" r:id="rId5"/>
    <p:sldId id="257" r:id="rId6"/>
    <p:sldId id="258" r:id="rId7"/>
    <p:sldId id="259" r:id="rId8"/>
    <p:sldId id="260" r:id="rId9"/>
    <p:sldId id="261" r:id="rId10"/>
    <p:sldId id="265" r:id="rId11"/>
    <p:sldId id="262" r:id="rId12"/>
    <p:sldId id="263" r:id="rId13"/>
    <p:sldId id="264" r:id="rId14"/>
    <p:sldId id="266" r:id="rId15"/>
    <p:sldId id="267" r:id="rId16"/>
    <p:sldId id="295" r:id="rId17"/>
    <p:sldId id="290" r:id="rId18"/>
    <p:sldId id="294" r:id="rId19"/>
    <p:sldId id="304" r:id="rId20"/>
    <p:sldId id="313" r:id="rId21"/>
    <p:sldId id="323" r:id="rId22"/>
    <p:sldId id="324" r:id="rId23"/>
    <p:sldId id="329" r:id="rId24"/>
    <p:sldId id="330" r:id="rId25"/>
    <p:sldId id="331" r:id="rId26"/>
    <p:sldId id="271" r:id="rId27"/>
    <p:sldId id="272" r:id="rId28"/>
    <p:sldId id="268" r:id="rId29"/>
    <p:sldId id="270" r:id="rId30"/>
    <p:sldId id="269" r:id="rId31"/>
    <p:sldId id="274" r:id="rId32"/>
    <p:sldId id="275" r:id="rId33"/>
    <p:sldId id="277" r:id="rId34"/>
    <p:sldId id="276" r:id="rId35"/>
    <p:sldId id="289" r:id="rId36"/>
    <p:sldId id="285" r:id="rId37"/>
    <p:sldId id="286" r:id="rId38"/>
    <p:sldId id="287" r:id="rId39"/>
    <p:sldId id="288" r:id="rId40"/>
    <p:sldId id="291" r:id="rId41"/>
    <p:sldId id="292" r:id="rId42"/>
    <p:sldId id="302" r:id="rId43"/>
    <p:sldId id="303" r:id="rId44"/>
    <p:sldId id="278" r:id="rId45"/>
    <p:sldId id="279" r:id="rId46"/>
    <p:sldId id="280" r:id="rId47"/>
    <p:sldId id="282" r:id="rId48"/>
    <p:sldId id="284" r:id="rId49"/>
    <p:sldId id="33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8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9315C-6E3A-4F0E-BE43-E50868065E5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5653-F8BE-450D-8136-9DCA11055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63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9315C-6E3A-4F0E-BE43-E50868065E5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5653-F8BE-450D-8136-9DCA11055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94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9315C-6E3A-4F0E-BE43-E50868065E5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5653-F8BE-450D-8136-9DCA11055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66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9315C-6E3A-4F0E-BE43-E50868065E5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5653-F8BE-450D-8136-9DCA11055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55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9315C-6E3A-4F0E-BE43-E50868065E5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5653-F8BE-450D-8136-9DCA11055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22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9315C-6E3A-4F0E-BE43-E50868065E5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5653-F8BE-450D-8136-9DCA11055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2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9315C-6E3A-4F0E-BE43-E50868065E5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5653-F8BE-450D-8136-9DCA11055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74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9315C-6E3A-4F0E-BE43-E50868065E5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5653-F8BE-450D-8136-9DCA11055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00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9315C-6E3A-4F0E-BE43-E50868065E5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5653-F8BE-450D-8136-9DCA11055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10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9315C-6E3A-4F0E-BE43-E50868065E5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5653-F8BE-450D-8136-9DCA11055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28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9315C-6E3A-4F0E-BE43-E50868065E5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5653-F8BE-450D-8136-9DCA11055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59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9315C-6E3A-4F0E-BE43-E50868065E5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15653-F8BE-450D-8136-9DCA11055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2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754" y="1329205"/>
            <a:ext cx="8645237" cy="30358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Tire Tank Installation </a:t>
            </a:r>
            <a:br>
              <a:rPr lang="en-US" dirty="0" smtClean="0"/>
            </a:br>
            <a:r>
              <a:rPr lang="en-US" dirty="0" smtClean="0"/>
              <a:t>Allen Shumate’s Demonstration Farm</a:t>
            </a:r>
            <a:br>
              <a:rPr lang="en-US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b="1" i="1" dirty="0"/>
              <a:t>P</a:t>
            </a:r>
            <a:r>
              <a:rPr lang="en-US" sz="1800" b="1" i="1" dirty="0" smtClean="0"/>
              <a:t>aid for in part </a:t>
            </a:r>
            <a:r>
              <a:rPr lang="en-US" sz="1800" b="1" i="1" dirty="0"/>
              <a:t>with Grants to Districts FY2015 funds provided by Arkansas Natural Resources Commission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9391" y="5260768"/>
            <a:ext cx="7813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This slideshow if for informational purposes.  Never construct a tire tank under a NRCS contract (for cost share) without consulting with NRCS for technical specifications and other assistance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02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4792" y="204733"/>
            <a:ext cx="4704410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Level the tank before concreting the </a:t>
            </a:r>
            <a:r>
              <a:rPr lang="en-US" dirty="0" smtClean="0"/>
              <a:t>bottom.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1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Place gravel and stone on the filter cloth around the leveled tank.  </a:t>
            </a:r>
            <a:endParaRPr lang="en-US" dirty="0" smtClean="0"/>
          </a:p>
          <a:p>
            <a:pPr algn="ctr"/>
            <a:r>
              <a:rPr lang="en-US" dirty="0" smtClean="0"/>
              <a:t>Large </a:t>
            </a:r>
            <a:r>
              <a:rPr lang="en-US" dirty="0"/>
              <a:t>stones are best as they </a:t>
            </a:r>
            <a:r>
              <a:rPr lang="en-US" dirty="0" smtClean="0"/>
              <a:t>encourage cattle to leave the tank area.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19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pipe is used to measure the proper width of the filter fabric.</a:t>
            </a:r>
          </a:p>
        </p:txBody>
      </p:sp>
    </p:spTree>
    <p:extLst>
      <p:ext uri="{BB962C8B-B14F-4D97-AF65-F5344CB8AC3E}">
        <p14:creationId xmlns:p14="http://schemas.microsoft.com/office/powerpoint/2010/main" val="408583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6488668"/>
            <a:ext cx="9143999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Mixing </a:t>
            </a:r>
            <a:r>
              <a:rPr lang="en-US" dirty="0" smtClean="0"/>
              <a:t>concrete </a:t>
            </a:r>
            <a:r>
              <a:rPr lang="en-US" dirty="0"/>
              <a:t>to fill the tire </a:t>
            </a:r>
            <a:r>
              <a:rPr lang="en-US" dirty="0" smtClean="0"/>
              <a:t>bottom. We </a:t>
            </a:r>
            <a:r>
              <a:rPr lang="en-US" dirty="0"/>
              <a:t>filled the entire bottom, but this is not </a:t>
            </a:r>
            <a:r>
              <a:rPr lang="en-US" dirty="0" smtClean="0"/>
              <a:t>necessary.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79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43278" y="5246873"/>
            <a:ext cx="2411657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Leave the supply (and drain if present) pipe tall and protect from debris.</a:t>
            </a:r>
          </a:p>
        </p:txBody>
      </p:sp>
      <p:sp>
        <p:nvSpPr>
          <p:cNvPr id="4" name="Left Arrow 3"/>
          <p:cNvSpPr/>
          <p:nvPr/>
        </p:nvSpPr>
        <p:spPr>
          <a:xfrm>
            <a:off x="5854536" y="5585781"/>
            <a:ext cx="699678" cy="52251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8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75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2353" y="5997038"/>
            <a:ext cx="5039293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 inch water supply pipe surrounded by concrete.  </a:t>
            </a:r>
            <a:endParaRPr lang="en-US" dirty="0" smtClean="0"/>
          </a:p>
          <a:p>
            <a:pPr algn="ctr"/>
            <a:r>
              <a:rPr lang="en-US" dirty="0" smtClean="0"/>
              <a:t>This </a:t>
            </a:r>
            <a:r>
              <a:rPr lang="en-US" dirty="0"/>
              <a:t>pipe will be cut down later.</a:t>
            </a:r>
          </a:p>
        </p:txBody>
      </p:sp>
    </p:spTree>
    <p:extLst>
      <p:ext uri="{BB962C8B-B14F-4D97-AF65-F5344CB8AC3E}">
        <p14:creationId xmlns:p14="http://schemas.microsoft.com/office/powerpoint/2010/main" val="98962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633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Preparing to back fill the heavy use area that is defined by 8 inch rot-proof, </a:t>
            </a:r>
            <a:r>
              <a:rPr lang="en-US" dirty="0" smtClean="0"/>
              <a:t>timbers.</a:t>
            </a:r>
          </a:p>
          <a:p>
            <a:pPr algn="ctr"/>
            <a:r>
              <a:rPr lang="en-US" dirty="0" smtClean="0"/>
              <a:t>Timbers </a:t>
            </a:r>
            <a:r>
              <a:rPr lang="en-US" dirty="0"/>
              <a:t>are not required.</a:t>
            </a:r>
          </a:p>
        </p:txBody>
      </p:sp>
    </p:spTree>
    <p:extLst>
      <p:ext uri="{BB962C8B-B14F-4D97-AF65-F5344CB8AC3E}">
        <p14:creationId xmlns:p14="http://schemas.microsoft.com/office/powerpoint/2010/main" val="73722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Here we are adding additional stone and gravel to extend the heavy use area</a:t>
            </a:r>
            <a:r>
              <a:rPr lang="en-US" dirty="0" smtClean="0"/>
              <a:t>.</a:t>
            </a:r>
          </a:p>
          <a:p>
            <a:pPr algn="ctr"/>
            <a:r>
              <a:rPr lang="en-US" dirty="0" smtClean="0"/>
              <a:t>The </a:t>
            </a:r>
            <a:r>
              <a:rPr lang="en-US" dirty="0"/>
              <a:t>timbers help to create a consistent thickness.</a:t>
            </a:r>
          </a:p>
        </p:txBody>
      </p:sp>
    </p:spTree>
    <p:extLst>
      <p:ext uri="{BB962C8B-B14F-4D97-AF65-F5344CB8AC3E}">
        <p14:creationId xmlns:p14="http://schemas.microsoft.com/office/powerpoint/2010/main" val="107113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finished heavy use area.  Surrounding soil has been leveled around the enlarged heavy use area, and the timbers are buried.</a:t>
            </a:r>
          </a:p>
        </p:txBody>
      </p:sp>
    </p:spTree>
    <p:extLst>
      <p:ext uri="{BB962C8B-B14F-4D97-AF65-F5344CB8AC3E}">
        <p14:creationId xmlns:p14="http://schemas.microsoft.com/office/powerpoint/2010/main" val="114520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NRCS APPROVED TANK INSTALLATION--Plumbing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3613914"/>
            <a:ext cx="9144000" cy="1655763"/>
          </a:xfrm>
        </p:spPr>
        <p:txBody>
          <a:bodyPr/>
          <a:lstStyle/>
          <a:p>
            <a:r>
              <a:rPr lang="en-US" dirty="0" smtClean="0"/>
              <a:t>These seven slides provided by NRCS</a:t>
            </a:r>
          </a:p>
          <a:p>
            <a:r>
              <a:rPr lang="en-US" dirty="0" smtClean="0"/>
              <a:t>Note: you must check the current NRCS specification before constructing your tank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88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4497"/>
            <a:ext cx="7886700" cy="1325563"/>
          </a:xfrm>
          <a:ln w="190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Watering Facilities using recycled tires and inexpensive materials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6253"/>
            <a:ext cx="7886700" cy="4351338"/>
          </a:xfrm>
          <a:ln w="19050"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>
              <a:lnSpc>
                <a:spcPct val="95000"/>
              </a:lnSpc>
            </a:pPr>
            <a:r>
              <a:rPr lang="en-US" dirty="0" smtClean="0"/>
              <a:t>The USDA-NRCS is a division of the federal government that provides technical and financial assistance for approved watering facilities.</a:t>
            </a:r>
          </a:p>
          <a:p>
            <a:pPr>
              <a:lnSpc>
                <a:spcPct val="95000"/>
              </a:lnSpc>
            </a:pPr>
            <a:r>
              <a:rPr lang="en-US" dirty="0" smtClean="0"/>
              <a:t>Watering facilities include traditional tanks such as steel sidewall and freeze proof, plastic tanks.</a:t>
            </a:r>
          </a:p>
          <a:p>
            <a:pPr>
              <a:lnSpc>
                <a:spcPct val="95000"/>
              </a:lnSpc>
            </a:pPr>
            <a:r>
              <a:rPr lang="en-US" dirty="0" smtClean="0"/>
              <a:t>Alternative watering facilities include recycled truck tires that are modified to provide a cheap water source.</a:t>
            </a:r>
          </a:p>
          <a:p>
            <a:pPr>
              <a:lnSpc>
                <a:spcPct val="95000"/>
              </a:lnSpc>
            </a:pPr>
            <a:r>
              <a:rPr lang="en-US" dirty="0" smtClean="0"/>
              <a:t>NRCS funded tire tanks must be constructed according to a practice standard that specifies a minimum size, etc.  (see slides below).</a:t>
            </a:r>
          </a:p>
          <a:p>
            <a:pPr>
              <a:lnSpc>
                <a:spcPct val="95000"/>
              </a:lnSpc>
            </a:pPr>
            <a:r>
              <a:rPr lang="en-US" dirty="0" smtClean="0"/>
              <a:t>This slide show will provide information for NRCS-approved tanks.</a:t>
            </a:r>
          </a:p>
          <a:p>
            <a:pPr>
              <a:lnSpc>
                <a:spcPct val="95000"/>
              </a:lnSpc>
            </a:pPr>
            <a:r>
              <a:rPr lang="en-US" dirty="0" smtClean="0"/>
              <a:t>We will also show two alternative tanks that are cheap, easily constructed and effective.  These are Stacked Tractor tire tanks and culvert tanks.  </a:t>
            </a:r>
            <a:endParaRPr lang="en-US" dirty="0"/>
          </a:p>
          <a:p>
            <a:pPr>
              <a:lnSpc>
                <a:spcPct val="95000"/>
              </a:lnSpc>
            </a:pPr>
            <a:r>
              <a:rPr lang="en-US" dirty="0" smtClean="0"/>
              <a:t>Our alternative tanks, while cheap and effective are NOT approved for cost share by NRCS.</a:t>
            </a:r>
          </a:p>
        </p:txBody>
      </p:sp>
    </p:spTree>
    <p:extLst>
      <p:ext uri="{BB962C8B-B14F-4D97-AF65-F5344CB8AC3E}">
        <p14:creationId xmlns:p14="http://schemas.microsoft.com/office/powerpoint/2010/main" val="125326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27232" y="805491"/>
            <a:ext cx="1816768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After the tire is placed.  You may Install a riser over the inlet pipe.  This allows for access to the inlet later.  This pipe is concreted in place and a flex hose is attached to it later.  </a:t>
            </a:r>
          </a:p>
        </p:txBody>
      </p:sp>
    </p:spTree>
    <p:extLst>
      <p:ext uri="{BB962C8B-B14F-4D97-AF65-F5344CB8AC3E}">
        <p14:creationId xmlns:p14="http://schemas.microsoft.com/office/powerpoint/2010/main" val="119929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6" t="18528" r="20433" b="17922"/>
          <a:stretch/>
        </p:blipFill>
        <p:spPr>
          <a:xfrm>
            <a:off x="482934" y="911432"/>
            <a:ext cx="2406063" cy="19238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Curved Left Arrow 4"/>
          <p:cNvSpPr/>
          <p:nvPr/>
        </p:nvSpPr>
        <p:spPr>
          <a:xfrm rot="16775359">
            <a:off x="2793991" y="1265256"/>
            <a:ext cx="731520" cy="1216152"/>
          </a:xfrm>
          <a:prstGeom prst="curvedLef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4370" y="1403046"/>
            <a:ext cx="1695409" cy="286232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6 inch riser and overflow concreted in.  Attach flex hose to small inlet pipe at bottom of riser.  Bring flex hose to valve inserted on the cap.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1060" y="382528"/>
            <a:ext cx="2467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Flexible Supply Hose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33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5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15308" y="1516920"/>
            <a:ext cx="1596345" cy="3416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flex hose is attached to the valve that is screwed into the top of the slip on cap.  DO NOT GLUE this </a:t>
            </a:r>
            <a:r>
              <a:rPr lang="en-US" dirty="0" smtClean="0"/>
              <a:t>cap as you will need to service the supply line some 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34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27" y="1"/>
            <a:ext cx="9144000" cy="68372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3" name="Right Arrow 2"/>
          <p:cNvSpPr/>
          <p:nvPr/>
        </p:nvSpPr>
        <p:spPr>
          <a:xfrm>
            <a:off x="2145476" y="3408221"/>
            <a:ext cx="1092531" cy="6887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0221" y="3562596"/>
            <a:ext cx="14606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Float</a:t>
            </a:r>
          </a:p>
        </p:txBody>
      </p:sp>
      <p:sp>
        <p:nvSpPr>
          <p:cNvPr id="5" name="Left Arrow 4"/>
          <p:cNvSpPr/>
          <p:nvPr/>
        </p:nvSpPr>
        <p:spPr>
          <a:xfrm>
            <a:off x="6076209" y="3004458"/>
            <a:ext cx="1128156" cy="55813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05207" y="3098861"/>
            <a:ext cx="16744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Overflow pipe</a:t>
            </a:r>
          </a:p>
        </p:txBody>
      </p:sp>
    </p:spTree>
    <p:extLst>
      <p:ext uri="{BB962C8B-B14F-4D97-AF65-F5344CB8AC3E}">
        <p14:creationId xmlns:p14="http://schemas.microsoft.com/office/powerpoint/2010/main" val="425119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4577" y="1888177"/>
            <a:ext cx="1615044" cy="2585323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entire tank will fill to the level of the float string.  You will adjust the length of the float to completely fill the tank.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28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1197431"/>
            <a:ext cx="9144000" cy="2387600"/>
          </a:xfrm>
        </p:spPr>
        <p:txBody>
          <a:bodyPr/>
          <a:lstStyle/>
          <a:p>
            <a:r>
              <a:rPr lang="en-US" dirty="0" smtClean="0"/>
              <a:t>Two Types of Tanks that are </a:t>
            </a:r>
            <a:r>
              <a:rPr lang="en-US" u="sng" dirty="0" smtClean="0"/>
              <a:t>NOT</a:t>
            </a:r>
            <a:r>
              <a:rPr lang="en-US" dirty="0" smtClean="0"/>
              <a:t> NRCS-Approved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95003" y="3571838"/>
            <a:ext cx="9239003" cy="2022846"/>
          </a:xfrm>
        </p:spPr>
        <p:txBody>
          <a:bodyPr>
            <a:normAutofit lnSpcReduction="10000"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Tractor Tire and Concrete Culvert</a:t>
            </a:r>
          </a:p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These are cheap, easy to install and effective</a:t>
            </a:r>
          </a:p>
        </p:txBody>
      </p:sp>
    </p:spTree>
    <p:extLst>
      <p:ext uri="{BB962C8B-B14F-4D97-AF65-F5344CB8AC3E}">
        <p14:creationId xmlns:p14="http://schemas.microsoft.com/office/powerpoint/2010/main" val="18251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Stacked Tractor Tires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8166"/>
            <a:ext cx="7886700" cy="466879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Tractor Tires are usually not approved by NRCS for Cost-Share. </a:t>
            </a:r>
          </a:p>
          <a:p>
            <a:r>
              <a:rPr lang="en-US" dirty="0" smtClean="0"/>
              <a:t>Tractor tires are typically narrow compared to very large truck tires.  This results in small water volumes.</a:t>
            </a:r>
          </a:p>
          <a:p>
            <a:r>
              <a:rPr lang="en-US" dirty="0" smtClean="0"/>
              <a:t>These tractor tires are stacked, caulked and bolted together.</a:t>
            </a:r>
          </a:p>
          <a:p>
            <a:r>
              <a:rPr lang="en-US" dirty="0" smtClean="0"/>
              <a:t>It is possible that cattle will dislodge and upturn a smaller tank especially if it is very low or empty.</a:t>
            </a:r>
          </a:p>
          <a:p>
            <a:r>
              <a:rPr lang="en-US" dirty="0" smtClean="0"/>
              <a:t>Plumbing is finished in the usual way.</a:t>
            </a:r>
          </a:p>
          <a:p>
            <a:r>
              <a:rPr lang="en-US" dirty="0" smtClean="0"/>
              <a:t>We recommend placing these tanks on a good heavy use area to avoid erosion around the tank.</a:t>
            </a:r>
          </a:p>
          <a:p>
            <a:r>
              <a:rPr lang="en-US" dirty="0" smtClean="0"/>
              <a:t>Erosion will lead to tank tipping and failures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52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0" t="21559" r="7894" b="35758"/>
          <a:stretch/>
        </p:blipFill>
        <p:spPr>
          <a:xfrm>
            <a:off x="76612" y="521653"/>
            <a:ext cx="8984711" cy="4663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000" y="5557810"/>
            <a:ext cx="87139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Preparing the tank pad.  Note: Two inch PVC supply line stub out is visible in front of tractor.</a:t>
            </a:r>
          </a:p>
        </p:txBody>
      </p:sp>
      <p:sp>
        <p:nvSpPr>
          <p:cNvPr id="4" name="Left Arrow 3"/>
          <p:cNvSpPr/>
          <p:nvPr/>
        </p:nvSpPr>
        <p:spPr>
          <a:xfrm>
            <a:off x="1497961" y="3594785"/>
            <a:ext cx="1033153" cy="296883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61741" y="3420060"/>
            <a:ext cx="1294411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Backfilled pipe trench</a:t>
            </a:r>
          </a:p>
        </p:txBody>
      </p:sp>
    </p:spTree>
    <p:extLst>
      <p:ext uri="{BB962C8B-B14F-4D97-AF65-F5344CB8AC3E}">
        <p14:creationId xmlns:p14="http://schemas.microsoft.com/office/powerpoint/2010/main" val="114389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Level the site.  Note the stub out is crooked, but </a:t>
            </a:r>
            <a:r>
              <a:rPr lang="en-US" dirty="0" smtClean="0"/>
              <a:t>this does not affect the plumbing.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19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2566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NRCS approved water tank installation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>
                <a:solidFill>
                  <a:schemeClr val="accent1">
                    <a:lumMod val="75000"/>
                  </a:schemeClr>
                </a:solidFill>
              </a:rPr>
              <a:t>Please consult with NRCS prior to starting any cost-shared practices</a:t>
            </a:r>
            <a:endParaRPr lang="en-US" sz="31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6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34670"/>
            <a:ext cx="9143999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first of two tires is placed above the filter cloth.  We will follow the same basic procedures in building a heavy use area and completing the plumbing.  Note: the bottom tire is whole and uncut.</a:t>
            </a:r>
          </a:p>
        </p:txBody>
      </p:sp>
    </p:spTree>
    <p:extLst>
      <p:ext uri="{BB962C8B-B14F-4D97-AF65-F5344CB8AC3E}">
        <p14:creationId xmlns:p14="http://schemas.microsoft.com/office/powerpoint/2010/main" val="137520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34670"/>
            <a:ext cx="9144000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Instead of mixing the concrete and pouring in, we are covering the bottom with dry </a:t>
            </a:r>
            <a:r>
              <a:rPr lang="en-US" dirty="0" smtClean="0"/>
              <a:t>concrete (</a:t>
            </a:r>
            <a:r>
              <a:rPr lang="en-US" dirty="0" err="1" smtClean="0"/>
              <a:t>quikrete</a:t>
            </a:r>
            <a:r>
              <a:rPr lang="en-US" dirty="0" smtClean="0"/>
              <a:t>).  </a:t>
            </a:r>
            <a:r>
              <a:rPr lang="en-US" dirty="0"/>
              <a:t>Later we will add water until the dry mix is saturated.   </a:t>
            </a:r>
          </a:p>
          <a:p>
            <a:pPr algn="ctr"/>
            <a:r>
              <a:rPr lang="en-US" dirty="0"/>
              <a:t>(again, this is not approved by USDA for cost shared tanks!)</a:t>
            </a:r>
          </a:p>
        </p:txBody>
      </p:sp>
    </p:spTree>
    <p:extLst>
      <p:ext uri="{BB962C8B-B14F-4D97-AF65-F5344CB8AC3E}">
        <p14:creationId xmlns:p14="http://schemas.microsoft.com/office/powerpoint/2010/main" val="125563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"/>
            <a:ext cx="1008216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31" y="6475917"/>
            <a:ext cx="10070127" cy="38208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After the tank’s concrete is set, apply a adhesive sealant that is rated for continuous submersion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430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287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88667"/>
            <a:ext cx="10301623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Place the second tire on top of the first</a:t>
            </a:r>
            <a:r>
              <a:rPr lang="en-US" dirty="0" smtClean="0"/>
              <a:t>. </a:t>
            </a:r>
            <a:r>
              <a:rPr lang="en-US" dirty="0"/>
              <a:t>Note: the top sidewall of the top tire has been removed.</a:t>
            </a:r>
          </a:p>
        </p:txBody>
      </p:sp>
    </p:spTree>
    <p:extLst>
      <p:ext uri="{BB962C8B-B14F-4D97-AF65-F5344CB8AC3E}">
        <p14:creationId xmlns:p14="http://schemas.microsoft.com/office/powerpoint/2010/main" val="70394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388" r="9033"/>
          <a:stretch/>
        </p:blipFill>
        <p:spPr>
          <a:xfrm>
            <a:off x="59377" y="83127"/>
            <a:ext cx="9025246" cy="6831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377049"/>
            <a:ext cx="9084623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Bolt the two tires </a:t>
            </a:r>
            <a:r>
              <a:rPr lang="en-US" dirty="0" smtClean="0"/>
              <a:t>together using stainless steel fasteners</a:t>
            </a:r>
            <a:endParaRPr lang="en-US" dirty="0"/>
          </a:p>
        </p:txBody>
      </p:sp>
      <p:pic>
        <p:nvPicPr>
          <p:cNvPr id="5" name="Picture 2" descr="http://www.chinafastener.info/en/send_pic.aspx?path=sample_266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910" y="3619000"/>
            <a:ext cx="2337424" cy="155448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2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398" y="1932669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Concrete tank made from culvert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smtClean="0"/>
              <a:t>Not NRCS Approved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80207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2564" y="5652657"/>
            <a:ext cx="447887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Preparing the site.  Note: service pipe is very crooked, but this is of little </a:t>
            </a:r>
            <a:r>
              <a:rPr lang="en-US" dirty="0" smtClean="0"/>
              <a:t>importance.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86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6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6238" y="285009"/>
            <a:ext cx="2531425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Covering the open supply line to prevent trash from entering the </a:t>
            </a:r>
            <a:r>
              <a:rPr lang="en-US" dirty="0" smtClean="0"/>
              <a:t>system.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81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9228" y="5700158"/>
            <a:ext cx="4453247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Place the culvert piece over the pipe as </a:t>
            </a:r>
            <a:r>
              <a:rPr lang="en-US" dirty="0" smtClean="0"/>
              <a:t>usual.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09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9" t="13860" r="15263" b="8421"/>
          <a:stretch/>
        </p:blipFill>
        <p:spPr>
          <a:xfrm>
            <a:off x="202923" y="1024796"/>
            <a:ext cx="6160169" cy="5329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t="16451" r="20043" b="38182"/>
          <a:stretch/>
        </p:blipFill>
        <p:spPr>
          <a:xfrm>
            <a:off x="4776454" y="3292748"/>
            <a:ext cx="4039197" cy="2315688"/>
          </a:xfrm>
          <a:prstGeom prst="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108356" y="826178"/>
            <a:ext cx="2327564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 may want to install a 3 inch overflow pipe to drain away excess </a:t>
            </a:r>
            <a:r>
              <a:rPr lang="en-US" dirty="0" smtClean="0"/>
              <a:t>water.  </a:t>
            </a:r>
            <a:r>
              <a:rPr lang="en-US" dirty="0"/>
              <a:t>A tire is placed over these two pipes as above.  </a:t>
            </a:r>
            <a:endParaRPr lang="en-US" dirty="0" smtClean="0"/>
          </a:p>
          <a:p>
            <a:pPr algn="ctr"/>
            <a:r>
              <a:rPr lang="en-US" dirty="0" smtClean="0"/>
              <a:t>Note</a:t>
            </a:r>
            <a:r>
              <a:rPr lang="en-US" dirty="0"/>
              <a:t>: this supply pipe is very small.</a:t>
            </a:r>
          </a:p>
        </p:txBody>
      </p:sp>
    </p:spTree>
    <p:extLst>
      <p:ext uri="{BB962C8B-B14F-4D97-AF65-F5344CB8AC3E}">
        <p14:creationId xmlns:p14="http://schemas.microsoft.com/office/powerpoint/2010/main" val="374207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9952" y="6234546"/>
            <a:ext cx="5084096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Press culvert down and level with the tractor </a:t>
            </a:r>
            <a:r>
              <a:rPr lang="en-US" dirty="0" smtClean="0"/>
              <a:t>bucket.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8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Dry fill and wet the </a:t>
            </a:r>
            <a:r>
              <a:rPr lang="en-US" dirty="0" err="1"/>
              <a:t>quikrete</a:t>
            </a:r>
            <a:r>
              <a:rPr lang="en-US" dirty="0"/>
              <a:t> to seal the bottom.  We will add a Heavy Use Area with filter Fabric and stones later.</a:t>
            </a:r>
          </a:p>
        </p:txBody>
      </p:sp>
    </p:spTree>
    <p:extLst>
      <p:ext uri="{BB962C8B-B14F-4D97-AF65-F5344CB8AC3E}">
        <p14:creationId xmlns:p14="http://schemas.microsoft.com/office/powerpoint/2010/main" val="265298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Plumbing a Tank on Shumate Farm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9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6075"/>
            <a:ext cx="9144000" cy="533784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The supply pipe should be cut down to a few inches above the concrete bottom.  We will install a cap to the supply line that will have a valve connection.  The valve acts similarly to a toilet tank valve as it is submerged and operated by a float mechanism.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55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017" cy="6100011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7356089" y="3996645"/>
            <a:ext cx="1425039" cy="403761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553271" y="3157640"/>
            <a:ext cx="1270660" cy="42751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53272" y="3627313"/>
            <a:ext cx="8906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64846" y="4438333"/>
            <a:ext cx="1116282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Supply Line.  Cut down and prepped for gluing on a </a:t>
            </a:r>
            <a:r>
              <a:rPr lang="en-US" dirty="0" smtClean="0"/>
              <a:t>cap.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45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017" cy="6100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6017" y="0"/>
            <a:ext cx="9150017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Cap is made from a coupler with a ¾ inch fitting.  Note: this differs from the small service line in the NRCS slideshow which has a flexible hose attachment inside a 6 inch pipe riser (see below).  This method does away with the riser; however, it will result in destruction of the service pipe in the event the tank is ever removed.  This is not a big problem since PVC is easily repaired.</a:t>
            </a:r>
          </a:p>
        </p:txBody>
      </p:sp>
    </p:spTree>
    <p:extLst>
      <p:ext uri="{BB962C8B-B14F-4D97-AF65-F5344CB8AC3E}">
        <p14:creationId xmlns:p14="http://schemas.microsoft.com/office/powerpoint/2010/main" val="65867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24160" cy="6949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80108"/>
            <a:ext cx="10424160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Control valve screwed into the ¾ inch cap hole.  We see here the cable attachment for the </a:t>
            </a:r>
            <a:r>
              <a:rPr lang="en-US" dirty="0" smtClean="0"/>
              <a:t>float.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16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509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29683" y="5726668"/>
            <a:ext cx="3684633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Attaching the float to the </a:t>
            </a:r>
            <a:r>
              <a:rPr lang="en-US" dirty="0" smtClean="0"/>
              <a:t>valve.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60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010"/>
            <a:ext cx="9163059" cy="61087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211" y="4174178"/>
            <a:ext cx="1662547" cy="1477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Float wire length is adjusted later to prevent </a:t>
            </a:r>
            <a:r>
              <a:rPr lang="en-US" dirty="0" smtClean="0"/>
              <a:t>overflow.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89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65858" y="163248"/>
            <a:ext cx="10712532" cy="56114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Visit NRCS for additional information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410" t="8463" r="16157" b="5770"/>
          <a:stretch/>
        </p:blipFill>
        <p:spPr>
          <a:xfrm>
            <a:off x="364179" y="926275"/>
            <a:ext cx="8461663" cy="580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5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9" t="22857" r="10173" b="21385"/>
          <a:stretch/>
        </p:blipFill>
        <p:spPr>
          <a:xfrm>
            <a:off x="1" y="0"/>
            <a:ext cx="9143999" cy="52766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5495283"/>
            <a:ext cx="9144000" cy="9233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Level the tank site.  </a:t>
            </a: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Note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Water Supply Pipe.  Here the pipe is 2 inch because this system is gravity flow/low pressure.  No overflow drain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pipe is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present.</a:t>
            </a:r>
          </a:p>
        </p:txBody>
      </p:sp>
    </p:spTree>
    <p:extLst>
      <p:ext uri="{BB962C8B-B14F-4D97-AF65-F5344CB8AC3E}">
        <p14:creationId xmlns:p14="http://schemas.microsoft.com/office/powerpoint/2010/main" val="240213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Place heavy duty filter fabric on leveled tank site.  </a:t>
            </a:r>
            <a:endParaRPr lang="en-US" dirty="0" smtClean="0"/>
          </a:p>
          <a:p>
            <a:pPr algn="ctr"/>
            <a:r>
              <a:rPr lang="en-US" dirty="0" smtClean="0"/>
              <a:t>Adding </a:t>
            </a:r>
            <a:r>
              <a:rPr lang="en-US" dirty="0"/>
              <a:t>stones on top of the fabric will make a Heavy Use </a:t>
            </a:r>
            <a:r>
              <a:rPr lang="en-US" dirty="0" smtClean="0"/>
              <a:t>Area.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16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4188034" y="1389414"/>
            <a:ext cx="1223159" cy="403763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 rot="2203401">
            <a:off x="5580768" y="273133"/>
            <a:ext cx="629392" cy="23750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35301" y="117925"/>
            <a:ext cx="14369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9444" y="1268129"/>
            <a:ext cx="104502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Pipe trench</a:t>
            </a:r>
          </a:p>
        </p:txBody>
      </p:sp>
    </p:spTree>
    <p:extLst>
      <p:ext uri="{BB962C8B-B14F-4D97-AF65-F5344CB8AC3E}">
        <p14:creationId xmlns:p14="http://schemas.microsoft.com/office/powerpoint/2010/main" val="79892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0394" y="5881050"/>
            <a:ext cx="3550723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Adding a Cross Bar to the inside of the tank would make it easier to handle this </a:t>
            </a:r>
            <a:r>
              <a:rPr lang="en-US" dirty="0" smtClean="0"/>
              <a:t>tire.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1" t="20745" r="19828" b="21808"/>
          <a:stretch/>
        </p:blipFill>
        <p:spPr>
          <a:xfrm>
            <a:off x="5857468" y="4690753"/>
            <a:ext cx="2835271" cy="1971304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 rot="8524257">
            <a:off x="4947745" y="5835600"/>
            <a:ext cx="1250267" cy="678959"/>
          </a:xfrm>
          <a:prstGeom prst="lef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0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00800" y="4172872"/>
            <a:ext cx="251380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Positioning </a:t>
            </a:r>
            <a:r>
              <a:rPr lang="en-US" dirty="0" smtClean="0"/>
              <a:t>the tire tank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61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553</TotalTime>
  <Words>1213</Words>
  <Application>Microsoft Office PowerPoint</Application>
  <PresentationFormat>On-screen Show (4:3)</PresentationFormat>
  <Paragraphs>79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Tire Tank Installation  Allen Shumate’s Demonstration Farm  Paid for in part with Grants to Districts FY2015 funds provided by Arkansas Natural Resources Commission</vt:lpstr>
      <vt:lpstr>Watering Facilities using recycled tires and inexpensive materials</vt:lpstr>
      <vt:lpstr>NRCS approved water tank installation  Please consult with NRCS prior to starting any cost-shared practices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NRCS APPROVED TANK INSTALLATION--Plumbing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Types of Tanks that are NOT NRCS-Approved</vt:lpstr>
      <vt:lpstr>Stacked Tractor Tires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Concrete tank made from culvert   Not NRCS Approved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Plumbing a Tank on Shumate Farm</vt:lpstr>
      <vt:lpstr>The supply pipe should be cut down to a few inches above the concrete bottom.  We will install a cap to the supply line that will have a valve connection.  The valve acts similarly to a toilet tank valve as it is submerged and operated by a float mechanism.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Visit NRCS for additional information</vt:lpstr>
    </vt:vector>
  </TitlesOfParts>
  <Company>USDA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Tire Tanks and concrete culvert tank</dc:title>
  <dc:creator>Dunigan, Casey - NRCS, Fayetteville, AR</dc:creator>
  <cp:lastModifiedBy>Dunigan, Casey - NRCS, Fayetteville, AR</cp:lastModifiedBy>
  <cp:revision>60</cp:revision>
  <dcterms:created xsi:type="dcterms:W3CDTF">2015-06-03T15:00:40Z</dcterms:created>
  <dcterms:modified xsi:type="dcterms:W3CDTF">2017-02-02T16:44:59Z</dcterms:modified>
</cp:coreProperties>
</file>